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5" r:id="rId2"/>
    <p:sldId id="322" r:id="rId3"/>
    <p:sldId id="324" r:id="rId4"/>
    <p:sldId id="32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29" autoAdjust="0"/>
  </p:normalViewPr>
  <p:slideViewPr>
    <p:cSldViewPr snapToGrid="0">
      <p:cViewPr varScale="1">
        <p:scale>
          <a:sx n="70" d="100"/>
          <a:sy n="70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73EA6-0462-4700-9655-D788630711F7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38DE5-AE2A-4D0D-87AE-17BF899BEE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63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38DE5-AE2A-4D0D-87AE-17BF899BEEA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591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38DE5-AE2A-4D0D-87AE-17BF899BEEA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114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38DE5-AE2A-4D0D-87AE-17BF899BEEA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012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38DE5-AE2A-4D0D-87AE-17BF899BEEA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41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D72367-7174-328E-F3D5-09AAA32BB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33729AD-7F8B-FAFD-47E9-89DB3D852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7018E2-DAE3-A90B-B862-6776816DA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30D6-160C-49E6-80F1-9D7C30443DA3}" type="datetime1">
              <a:rPr lang="fr-FR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00E87B-068D-DA97-010D-38180C369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C312BF-BFAD-6A92-D8AD-F4DEE319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0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3712F-5F9F-ABF5-ABB2-221428ACB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E2F055-4950-1FEA-B0D5-EF901D42C4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5E75A7-708E-28F9-15D8-5C46D6E1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0E3EC-FBBA-42C6-9F1E-883E9675C610}" type="datetime1">
              <a:rPr lang="fr-FR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EBC532-A844-3DB8-611E-262A47C0B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531EB4-1EE0-694D-C694-1165B90DF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09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D0EE47-F992-557D-DFB7-F029030DAA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9B7697-17D4-F648-E2E7-9BFC2CCE8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57B950-07F4-CB35-88EF-CDC205324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E1D4-ABE3-49D3-B5A7-E4B267BF730A}" type="datetime1">
              <a:rPr lang="fr-FR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D3E349-1313-E044-48EC-F90B0790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2E68FD-0350-4E37-8871-BD03DA000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81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C888A9-8E6E-CE65-3B35-EB0A26192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6953AA-D88B-6680-E740-9C9D800B2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FA55A5-CF76-1BE1-8100-6E72205F9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FE5B-55F6-441E-BCD7-3BB115E1A0A3}" type="datetime1">
              <a:rPr lang="fr-FR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2F680D-9BFA-328A-2F5D-C93B87C85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19146E-E8B3-6F53-0684-5DD2CDDDD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42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5124D6-9B2E-4478-052D-B3E840548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3E4280-F3A8-25B0-08DE-86AD23DCF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33C4B8-AB29-4532-F8DD-6E5524D3A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144CF-82FC-45F6-8DBF-1C745AD2C56E}" type="datetime1">
              <a:rPr lang="fr-FR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86058B-3145-0839-F1B4-9D3F28C12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EFDD6E-0B75-1326-7966-B8016AF6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21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526365-3DE1-D50F-96AE-6E28D152C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A48CC8-3AF7-E7B9-7C93-5865B16E8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9E2705-8109-7837-0B4E-CA28CEEAE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1C420C-842F-F168-64A7-189A0A28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8464-8EFB-48E3-A4DE-8F2EF5030F73}" type="datetime1">
              <a:rPr lang="fr-FR" smtClean="0"/>
              <a:t>04/02/2026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D20F5B-6AAB-F80A-C186-FD5A6BE69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0CA5406-554D-63E4-C90B-F414737F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34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3A89B5-879C-C3FE-53F3-C1B440574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DAB8B5-0335-805B-A854-A4B058666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16FE3A-6DEC-FF69-88C8-E68DAD7B7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F0570F-6EB9-55ED-028C-413E9C78BD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ABC7FF9-AE2F-3CB1-C093-DB2CC580D4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BE8ECA7-42AD-A8EC-8F64-0540F4B7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72E0A-5CF7-4A84-B4E7-A8D1D123D53B}" type="datetime1">
              <a:rPr lang="fr-FR" smtClean="0"/>
              <a:t>04/02/2026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2014459-1455-D520-044C-918030205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B50AD7-A223-A4AD-9DC3-36F203E47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87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55E98C-5647-C2F0-9542-4C4C38E9F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40B8837-BD09-33C8-DDA3-15019CD4A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3C4A-5CBC-4A6B-B56B-7AEBF588BF9D}" type="datetime1">
              <a:rPr lang="fr-FR" smtClean="0"/>
              <a:t>04/02/2026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C0992A-E8B0-9BDB-800B-EE1D3D351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266C63-E010-4FD9-9858-733425C6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71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47FA071-F909-8FA5-9FE8-C81EBB9FA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B13B8-20C5-4E3A-A7E7-D78E3C5D356B}" type="datetime1">
              <a:rPr lang="fr-FR" smtClean="0"/>
              <a:t>04/02/2026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B392CA9-9571-C678-7024-EE944851A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13411CD-F29A-AB4F-5F5A-918853D6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15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71155A-90CC-DEE9-B218-06E928C28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6D1E2A-C900-ED1B-D3D1-952D6040B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15B0F7-9116-D641-860D-C0EF956B5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7ECC71-BFB8-039F-D1E3-9C50D0394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F7E3-EDAB-40C5-BF68-AA86A0EC151A}" type="datetime1">
              <a:rPr lang="fr-FR" smtClean="0"/>
              <a:t>04/02/2026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DC1B57-73E6-A9FF-EC40-C1593AA32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1C8873-D989-B303-8387-C3089105A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49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2977FD-3138-CBEA-9F1C-BA4BCA611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DE77901-5742-95ED-36ED-3B956EBCF5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FBD940E-1273-C4F0-A529-24C71DFA8C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93A2E4-6BDF-41CA-7AC3-43A4959B7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DDBC-B84B-437A-A4E9-F7E7E2A9D28D}" type="datetime1">
              <a:rPr lang="fr-FR" smtClean="0"/>
              <a:t>04/02/2026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55AF80-EA51-B346-D28F-B61655F1B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A0EACC-8C62-5DD4-B0F9-459D68F51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10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DDC3619-CFFD-69BE-644B-D9B79427F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1222A4-8B69-8C5B-09F1-FA7002373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9C2D60-A1B2-718D-24B8-4732A92EA6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30586-3FF0-4862-A92B-21AB0E6EDFF9}" type="datetime1">
              <a:rPr lang="fr-FR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289ADE-F326-22C1-C69C-CA69D79A8A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6706E-CA08-58A8-FC01-F1A3FD134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5A540-867E-484E-9328-AD8F829652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200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28260CB0-CA85-72D5-8114-0ECAF90A3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86" y="1432079"/>
            <a:ext cx="3134344" cy="404548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68D1040-37D4-8342-FCE9-9FC42EA82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846" y="1518684"/>
            <a:ext cx="3421539" cy="401160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C8DD218-2F60-0778-4313-A8961D9CAD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94" y="1461188"/>
            <a:ext cx="3497895" cy="407206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76A6B541-3064-F39C-53D2-DAB10722E799}"/>
              </a:ext>
            </a:extLst>
          </p:cNvPr>
          <p:cNvSpPr txBox="1"/>
          <p:nvPr/>
        </p:nvSpPr>
        <p:spPr>
          <a:xfrm>
            <a:off x="586853" y="696418"/>
            <a:ext cx="95141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ENSEIGNEMENT OPTIONNEL </a:t>
            </a:r>
          </a:p>
        </p:txBody>
      </p:sp>
      <p:sp>
        <p:nvSpPr>
          <p:cNvPr id="27" name="Espace réservé du pied de page 26">
            <a:extLst>
              <a:ext uri="{FF2B5EF4-FFF2-40B4-BE49-F238E27FC236}">
                <a16:creationId xmlns:a16="http://schemas.microsoft.com/office/drawing/2014/main" id="{5314710E-6020-4E48-8EAC-178562176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0CD1582-FF0A-B77C-200D-C367EC56C9EE}"/>
              </a:ext>
            </a:extLst>
          </p:cNvPr>
          <p:cNvSpPr txBox="1"/>
          <p:nvPr/>
        </p:nvSpPr>
        <p:spPr>
          <a:xfrm>
            <a:off x="3875963" y="27296"/>
            <a:ext cx="5194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Black" panose="020B0A04020102020204" pitchFamily="34" charset="0"/>
              </a:rPr>
              <a:t>PRESENTATION 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AutoShape 20" descr="Lettre E, alphabet boules de jeu — Photo">
            <a:extLst>
              <a:ext uri="{FF2B5EF4-FFF2-40B4-BE49-F238E27FC236}">
                <a16:creationId xmlns:a16="http://schemas.microsoft.com/office/drawing/2014/main" id="{64D10D07-3038-F9E2-1688-EF051652C6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78769" y="279515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CE169F3-1510-4973-AA46-CD264F1E6226}"/>
              </a:ext>
            </a:extLst>
          </p:cNvPr>
          <p:cNvSpPr txBox="1"/>
          <p:nvPr/>
        </p:nvSpPr>
        <p:spPr>
          <a:xfrm>
            <a:off x="2568052" y="5584211"/>
            <a:ext cx="69171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Black" panose="020B0A04020102020204" pitchFamily="34" charset="0"/>
              </a:rPr>
              <a:t>Lycée Joséphine Baker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05E0ABD-54A6-4B49-9E7A-198E68D9CB19}"/>
              </a:ext>
            </a:extLst>
          </p:cNvPr>
          <p:cNvSpPr txBox="1"/>
          <p:nvPr/>
        </p:nvSpPr>
        <p:spPr>
          <a:xfrm>
            <a:off x="9940116" y="181972"/>
            <a:ext cx="1974379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Forte" panose="03060902040502070203" pitchFamily="66" charset="0"/>
              </a:rPr>
              <a:t>En seconde 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Forte" panose="0306090204050207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443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84000" b="-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ureur de rugby avec le ballon - Icônes des sports gratuites">
            <a:extLst>
              <a:ext uri="{FF2B5EF4-FFF2-40B4-BE49-F238E27FC236}">
                <a16:creationId xmlns:a16="http://schemas.microsoft.com/office/drawing/2014/main" id="{7433078E-1879-F12E-694A-406846226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105" y="1095891"/>
            <a:ext cx="1717846" cy="186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D915E45-7C16-C853-4BC5-933F09E2F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20" y="1066880"/>
            <a:ext cx="1868714" cy="186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atation silhouette ">
            <a:extLst>
              <a:ext uri="{FF2B5EF4-FFF2-40B4-BE49-F238E27FC236}">
                <a16:creationId xmlns:a16="http://schemas.microsoft.com/office/drawing/2014/main" id="{28BF8925-04B8-FD1A-7DA3-7044C314D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054" y="1667422"/>
            <a:ext cx="1335314" cy="133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88BB811-B60B-E573-9633-E576A65B31CA}"/>
              </a:ext>
            </a:extLst>
          </p:cNvPr>
          <p:cNvSpPr txBox="1"/>
          <p:nvPr/>
        </p:nvSpPr>
        <p:spPr>
          <a:xfrm>
            <a:off x="6954390" y="420548"/>
            <a:ext cx="49601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 Black" panose="020B0A04020102020204" pitchFamily="34" charset="0"/>
              </a:rPr>
              <a:t>3 activités physiques et sportives</a:t>
            </a:r>
          </a:p>
          <a:p>
            <a:pPr algn="ctr"/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2h/ semaine  (professeur EPS)</a:t>
            </a:r>
          </a:p>
        </p:txBody>
      </p:sp>
      <p:pic>
        <p:nvPicPr>
          <p:cNvPr id="1038" name="Picture 14" descr="Human brain icon in line style. Editable stroke.">
            <a:extLst>
              <a:ext uri="{FF2B5EF4-FFF2-40B4-BE49-F238E27FC236}">
                <a16:creationId xmlns:a16="http://schemas.microsoft.com/office/drawing/2014/main" id="{2470EA0D-6795-4673-BA1A-7A4C4F629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465" y="3446608"/>
            <a:ext cx="1992086" cy="163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FD94C86-175D-BA26-A22B-8A61BBEF3243}"/>
              </a:ext>
            </a:extLst>
          </p:cNvPr>
          <p:cNvSpPr txBox="1"/>
          <p:nvPr/>
        </p:nvSpPr>
        <p:spPr>
          <a:xfrm>
            <a:off x="6928530" y="4654288"/>
            <a:ext cx="502542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 Black" panose="020B0A04020102020204" pitchFamily="34" charset="0"/>
              </a:rPr>
              <a:t>Eclairages  et connaissances sur les pratiques physiques et sportives</a:t>
            </a:r>
          </a:p>
          <a:p>
            <a:pPr algn="ctr"/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1h/ semaine (professeur SVT/SES)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AED37A9-6949-9BF3-D86B-3BBECB69DDEB}"/>
              </a:ext>
            </a:extLst>
          </p:cNvPr>
          <p:cNvSpPr txBox="1"/>
          <p:nvPr/>
        </p:nvSpPr>
        <p:spPr>
          <a:xfrm>
            <a:off x="10340336" y="2969523"/>
            <a:ext cx="1581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Arial Black" panose="020B0A04020102020204" pitchFamily="34" charset="0"/>
              </a:rPr>
              <a:t>Natation sauvetage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2A0676-85DC-91D0-32DD-A6B060B70AF8}"/>
              </a:ext>
            </a:extLst>
          </p:cNvPr>
          <p:cNvSpPr txBox="1"/>
          <p:nvPr/>
        </p:nvSpPr>
        <p:spPr>
          <a:xfrm>
            <a:off x="8668557" y="3030032"/>
            <a:ext cx="1581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 Black" panose="020B0A04020102020204" pitchFamily="34" charset="0"/>
              </a:rPr>
              <a:t>Rugby à 7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E079ECC-9145-24B2-42EE-BC5040300B56}"/>
              </a:ext>
            </a:extLst>
          </p:cNvPr>
          <p:cNvSpPr txBox="1"/>
          <p:nvPr/>
        </p:nvSpPr>
        <p:spPr>
          <a:xfrm>
            <a:off x="7223189" y="3037046"/>
            <a:ext cx="1581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 Black" panose="020B0A04020102020204" pitchFamily="34" charset="0"/>
              </a:rPr>
              <a:t>Golf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F64877-0B60-46EA-880C-6D6255554A41}"/>
              </a:ext>
            </a:extLst>
          </p:cNvPr>
          <p:cNvSpPr/>
          <p:nvPr/>
        </p:nvSpPr>
        <p:spPr>
          <a:xfrm>
            <a:off x="4129411" y="4351848"/>
            <a:ext cx="149390" cy="727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utoShape 20" descr="Lettre E, alphabet boules de jeu — Photo">
            <a:extLst>
              <a:ext uri="{FF2B5EF4-FFF2-40B4-BE49-F238E27FC236}">
                <a16:creationId xmlns:a16="http://schemas.microsoft.com/office/drawing/2014/main" id="{F7C19126-C079-EF8D-8C42-82424373EE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00699" y="393621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8260CB0-CA85-72D5-8114-0ECAF90A3C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1997"/>
            <a:ext cx="1391404" cy="179588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68D1040-37D4-8342-FCE9-9FC42EA825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079" y="887528"/>
            <a:ext cx="1518896" cy="178083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C8DD218-2F60-0778-4313-A8961D9CAD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295" y="833391"/>
            <a:ext cx="1552792" cy="180768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76A6B541-3064-F39C-53D2-DAB10722E799}"/>
              </a:ext>
            </a:extLst>
          </p:cNvPr>
          <p:cNvSpPr txBox="1"/>
          <p:nvPr/>
        </p:nvSpPr>
        <p:spPr>
          <a:xfrm>
            <a:off x="-1" y="531386"/>
            <a:ext cx="6455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3h d’ENSEIGNEMENT OPTIONNEL </a:t>
            </a:r>
          </a:p>
        </p:txBody>
      </p:sp>
      <p:sp>
        <p:nvSpPr>
          <p:cNvPr id="24" name="AutoShape 20" descr="Lettre E, alphabet boules de jeu — Photo">
            <a:extLst>
              <a:ext uri="{FF2B5EF4-FFF2-40B4-BE49-F238E27FC236}">
                <a16:creationId xmlns:a16="http://schemas.microsoft.com/office/drawing/2014/main" id="{928CC3B8-F571-2D42-2FBD-EE5A4E9E15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85012" y="418711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0D93DDE-6291-226E-8221-8EA96BD3FE61}"/>
              </a:ext>
            </a:extLst>
          </p:cNvPr>
          <p:cNvSpPr txBox="1"/>
          <p:nvPr/>
        </p:nvSpPr>
        <p:spPr>
          <a:xfrm>
            <a:off x="5072562" y="4034382"/>
            <a:ext cx="1753061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Théorie </a:t>
            </a:r>
          </a:p>
        </p:txBody>
      </p:sp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577784F5-BC95-75BD-36C6-E587B86A4249}"/>
              </a:ext>
            </a:extLst>
          </p:cNvPr>
          <p:cNvSpPr/>
          <p:nvPr/>
        </p:nvSpPr>
        <p:spPr>
          <a:xfrm>
            <a:off x="6514754" y="3845254"/>
            <a:ext cx="827555" cy="783771"/>
          </a:xfrm>
          <a:prstGeom prst="rightArrow">
            <a:avLst>
              <a:gd name="adj1" fmla="val 50000"/>
              <a:gd name="adj2" fmla="val 5175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space réservé du pied de page 26">
            <a:extLst>
              <a:ext uri="{FF2B5EF4-FFF2-40B4-BE49-F238E27FC236}">
                <a16:creationId xmlns:a16="http://schemas.microsoft.com/office/drawing/2014/main" id="{5314710E-6020-4E48-8EAC-178562176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4F704D2-FF70-B321-ED3B-7BACE86F234D}"/>
              </a:ext>
            </a:extLst>
          </p:cNvPr>
          <p:cNvSpPr txBox="1"/>
          <p:nvPr/>
        </p:nvSpPr>
        <p:spPr>
          <a:xfrm>
            <a:off x="128860" y="2992230"/>
            <a:ext cx="4825277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b="1" i="0" dirty="0">
                <a:effectLst/>
                <a:latin typeface="Bradley Hand ITC" panose="03070402050302030203" pitchFamily="66" charset="0"/>
              </a:rPr>
              <a:t>« L’option EPS c’est de  développer la polyvalence  motrice, l’esprit de groupe, l’épanouissement personnel et des compétences par le sport, transposables dans tout domaine. »</a:t>
            </a:r>
          </a:p>
          <a:p>
            <a:r>
              <a:rPr lang="fr-FR" b="1" i="0" dirty="0">
                <a:effectLst/>
                <a:latin typeface="Bradley Hand ITC" panose="03070402050302030203" pitchFamily="66" charset="0"/>
              </a:rPr>
              <a:t>Florian T. Etudiant STAPS (ancien élève)</a:t>
            </a:r>
            <a:endParaRPr lang="fr-FR" b="1" dirty="0">
              <a:latin typeface="Bradley Hand ITC" panose="03070402050302030203" pitchFamily="66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0CD1582-FF0A-B77C-200D-C367EC56C9EE}"/>
              </a:ext>
            </a:extLst>
          </p:cNvPr>
          <p:cNvSpPr txBox="1"/>
          <p:nvPr/>
        </p:nvSpPr>
        <p:spPr>
          <a:xfrm>
            <a:off x="0" y="0"/>
            <a:ext cx="4557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Black" panose="020B0A04020102020204" pitchFamily="34" charset="0"/>
              </a:rPr>
              <a:t>En seconde 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AutoShape 20" descr="Lettre E, alphabet boules de jeu — Photo">
            <a:extLst>
              <a:ext uri="{FF2B5EF4-FFF2-40B4-BE49-F238E27FC236}">
                <a16:creationId xmlns:a16="http://schemas.microsoft.com/office/drawing/2014/main" id="{64D10D07-3038-F9E2-1688-EF051652C6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38077" y="208547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F0671B5-CE96-9E86-3E8F-D79C0786D667}"/>
              </a:ext>
            </a:extLst>
          </p:cNvPr>
          <p:cNvSpPr txBox="1"/>
          <p:nvPr/>
        </p:nvSpPr>
        <p:spPr>
          <a:xfrm>
            <a:off x="5025627" y="1934969"/>
            <a:ext cx="1753061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Pratique </a:t>
            </a:r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5E4CC7B0-1209-6CA3-3B6E-E7A2F366E854}"/>
              </a:ext>
            </a:extLst>
          </p:cNvPr>
          <p:cNvSpPr/>
          <p:nvPr/>
        </p:nvSpPr>
        <p:spPr>
          <a:xfrm>
            <a:off x="6467819" y="1743611"/>
            <a:ext cx="827555" cy="783771"/>
          </a:xfrm>
          <a:prstGeom prst="rightArrow">
            <a:avLst>
              <a:gd name="adj1" fmla="val 50000"/>
              <a:gd name="adj2" fmla="val 5175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2AB9DED-5847-4698-8051-48CD493759C8}"/>
              </a:ext>
            </a:extLst>
          </p:cNvPr>
          <p:cNvSpPr txBox="1"/>
          <p:nvPr/>
        </p:nvSpPr>
        <p:spPr>
          <a:xfrm>
            <a:off x="6921690" y="0"/>
            <a:ext cx="473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Le programme annuel :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F09C6FE-36C4-4F3C-B3F8-C195CBF037C8}"/>
              </a:ext>
            </a:extLst>
          </p:cNvPr>
          <p:cNvSpPr txBox="1"/>
          <p:nvPr/>
        </p:nvSpPr>
        <p:spPr>
          <a:xfrm>
            <a:off x="6964908" y="5638800"/>
            <a:ext cx="473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Evènement :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BA2FA46-1DED-495D-8326-1D14EC1F251B}"/>
              </a:ext>
            </a:extLst>
          </p:cNvPr>
          <p:cNvSpPr txBox="1"/>
          <p:nvPr/>
        </p:nvSpPr>
        <p:spPr>
          <a:xfrm>
            <a:off x="6956665" y="6211669"/>
            <a:ext cx="49601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 Black" panose="020B0A04020102020204" pitchFamily="34" charset="0"/>
              </a:rPr>
              <a:t>Un raid sportif</a:t>
            </a:r>
          </a:p>
          <a:p>
            <a:pPr algn="ctr"/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½ journée (professeurs EPS)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4B93861-3EFC-4F25-90DD-E9950E7633CA}"/>
              </a:ext>
            </a:extLst>
          </p:cNvPr>
          <p:cNvSpPr txBox="1"/>
          <p:nvPr/>
        </p:nvSpPr>
        <p:spPr>
          <a:xfrm>
            <a:off x="180833" y="4943607"/>
            <a:ext cx="5660409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L’enseignement optionnel d’EPS engage l’élève dans :</a:t>
            </a:r>
          </a:p>
          <a:p>
            <a:r>
              <a:rPr lang="fr-FR" b="1" dirty="0"/>
              <a:t>- la pratique d’au moins deux APSA relevant de deux champs d’apprentissage différents ;</a:t>
            </a:r>
          </a:p>
          <a:p>
            <a:r>
              <a:rPr lang="fr-FR" b="1" dirty="0"/>
              <a:t>- la sensibilisation à au moins un thème d’étude choisi par les enseignants, concrétisée par des apports</a:t>
            </a:r>
          </a:p>
          <a:p>
            <a:r>
              <a:rPr lang="fr-FR" b="1" dirty="0"/>
              <a:t>théoriques adossés à la pratique.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55333D0-498D-41D9-AB88-ADCCEE23E161}"/>
              </a:ext>
            </a:extLst>
          </p:cNvPr>
          <p:cNvSpPr txBox="1"/>
          <p:nvPr/>
        </p:nvSpPr>
        <p:spPr>
          <a:xfrm>
            <a:off x="0" y="2527110"/>
            <a:ext cx="4733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Témoignage d’élèves :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0C849F7-878A-4BF2-98F4-A72BB5F1F3B8}"/>
              </a:ext>
            </a:extLst>
          </p:cNvPr>
          <p:cNvSpPr txBox="1"/>
          <p:nvPr/>
        </p:nvSpPr>
        <p:spPr>
          <a:xfrm>
            <a:off x="138751" y="4494662"/>
            <a:ext cx="5770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Programme éducation nationale :</a:t>
            </a:r>
          </a:p>
        </p:txBody>
      </p:sp>
    </p:spTree>
    <p:extLst>
      <p:ext uri="{BB962C8B-B14F-4D97-AF65-F5344CB8AC3E}">
        <p14:creationId xmlns:p14="http://schemas.microsoft.com/office/powerpoint/2010/main" val="361098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F64877-0B60-46EA-880C-6D6255554A41}"/>
              </a:ext>
            </a:extLst>
          </p:cNvPr>
          <p:cNvSpPr/>
          <p:nvPr/>
        </p:nvSpPr>
        <p:spPr>
          <a:xfrm>
            <a:off x="4129411" y="4351848"/>
            <a:ext cx="149390" cy="727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8260CB0-CA85-72D5-8114-0ECAF90A3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34" y="640930"/>
            <a:ext cx="756762" cy="97675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68D1040-37D4-8342-FCE9-9FC42EA82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619" y="682812"/>
            <a:ext cx="826102" cy="96856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C8DD218-2F60-0778-4313-A8961D9CAD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871" y="642323"/>
            <a:ext cx="844538" cy="983167"/>
          </a:xfrm>
          <a:prstGeom prst="rect">
            <a:avLst/>
          </a:prstGeom>
        </p:spPr>
      </p:pic>
      <p:sp>
        <p:nvSpPr>
          <p:cNvPr id="27" name="Espace réservé du pied de page 26">
            <a:extLst>
              <a:ext uri="{FF2B5EF4-FFF2-40B4-BE49-F238E27FC236}">
                <a16:creationId xmlns:a16="http://schemas.microsoft.com/office/drawing/2014/main" id="{5314710E-6020-4E48-8EAC-178562176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0CD1582-FF0A-B77C-200D-C367EC56C9EE}"/>
              </a:ext>
            </a:extLst>
          </p:cNvPr>
          <p:cNvSpPr txBox="1"/>
          <p:nvPr/>
        </p:nvSpPr>
        <p:spPr>
          <a:xfrm>
            <a:off x="0" y="0"/>
            <a:ext cx="11354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Black" panose="020B0A04020102020204" pitchFamily="34" charset="0"/>
              </a:rPr>
              <a:t>Quels élèves concernés par l’option  </a:t>
            </a:r>
            <a:endParaRPr lang="fr-FR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4B93861-3EFC-4F25-90DD-E9950E7633CA}"/>
              </a:ext>
            </a:extLst>
          </p:cNvPr>
          <p:cNvSpPr txBox="1"/>
          <p:nvPr/>
        </p:nvSpPr>
        <p:spPr>
          <a:xfrm>
            <a:off x="180832" y="1995691"/>
            <a:ext cx="11720015" cy="48013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dirty="0"/>
              <a:t>En seconde, l’</a:t>
            </a:r>
            <a:r>
              <a:rPr lang="fr-FR" b="1" dirty="0"/>
              <a:t>option EPS (Éducation Physique et Sportive)</a:t>
            </a:r>
            <a:r>
              <a:rPr lang="fr-FR" dirty="0"/>
              <a:t> est généralement destinée à des profils d’élèves spécifiques.</a:t>
            </a:r>
          </a:p>
          <a:p>
            <a:endParaRPr lang="fr-FR" dirty="0"/>
          </a:p>
          <a:p>
            <a:r>
              <a:rPr lang="fr-FR" dirty="0"/>
              <a:t> Voici les principaux types d’élèves qui choisissent cette option :</a:t>
            </a:r>
          </a:p>
          <a:p>
            <a:r>
              <a:rPr lang="fr-FR" b="1" dirty="0"/>
              <a:t>1. Élèves sportifs et passionnés de sport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pratiquent déjà un ou plusieurs sports en club ou en compétition.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souhaitent approfondir leur pratique et </a:t>
            </a:r>
            <a:r>
              <a:rPr lang="fr-FR" u="sng" dirty="0"/>
              <a:t>découvrir de nouvelles disciplines </a:t>
            </a:r>
            <a:r>
              <a:rPr lang="fr-FR" dirty="0"/>
              <a:t>en particulier la natation sauvetage </a:t>
            </a:r>
          </a:p>
          <a:p>
            <a:r>
              <a:rPr lang="fr-FR" b="1" dirty="0"/>
              <a:t>2. Élèves motivés par une approche plus intensive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veulent plus d’heures de sport dans leur emploi du temps.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visent un enseignement de spécialité EPPCS  au baccalauréat .</a:t>
            </a:r>
          </a:p>
          <a:p>
            <a:r>
              <a:rPr lang="fr-FR" b="1" dirty="0"/>
              <a:t>3. Élèves en recherche d’équilibre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souhaitent compenser une charge de travail scolaire importante par une activité physique régulière.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ont besoin de se dépenser pour mieux se concentrer sur les autres matières.</a:t>
            </a:r>
          </a:p>
          <a:p>
            <a:r>
              <a:rPr lang="fr-FR" b="1" dirty="0"/>
              <a:t>4. Élèves intéressés par les métiers du sport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Ceux qui envisagent des </a:t>
            </a:r>
            <a:r>
              <a:rPr lang="fr-FR"/>
              <a:t>études ,via </a:t>
            </a:r>
            <a:r>
              <a:rPr lang="fr-FR" dirty="0"/>
              <a:t>la </a:t>
            </a:r>
            <a:r>
              <a:rPr lang="fr-FR"/>
              <a:t>filière générale ,dans </a:t>
            </a:r>
            <a:r>
              <a:rPr lang="fr-FR" dirty="0"/>
              <a:t>le domaine du sport (STAPS, métiers de l’enseignement, du coaching, etc.).</a:t>
            </a:r>
          </a:p>
          <a:p>
            <a:endParaRPr lang="fr-FR" b="1" dirty="0"/>
          </a:p>
          <a:p>
            <a:r>
              <a:rPr lang="fr-FR" b="1" dirty="0"/>
              <a:t>À noter</a:t>
            </a:r>
            <a:r>
              <a:rPr lang="fr-FR" dirty="0"/>
              <a:t> : </a:t>
            </a:r>
            <a:r>
              <a:rPr lang="fr-FR" b="1" dirty="0"/>
              <a:t>L’option EPS </a:t>
            </a:r>
            <a:r>
              <a:rPr lang="fr-FR" dirty="0"/>
              <a:t>en seconde n’est pas toujours proposée dans tous les lycées. Elle l’est </a:t>
            </a:r>
            <a:r>
              <a:rPr lang="fr-FR" b="1" dirty="0"/>
              <a:t>au lycée Joséphine Baker </a:t>
            </a:r>
          </a:p>
        </p:txBody>
      </p:sp>
    </p:spTree>
    <p:extLst>
      <p:ext uri="{BB962C8B-B14F-4D97-AF65-F5344CB8AC3E}">
        <p14:creationId xmlns:p14="http://schemas.microsoft.com/office/powerpoint/2010/main" val="3279369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F64877-0B60-46EA-880C-6D6255554A41}"/>
              </a:ext>
            </a:extLst>
          </p:cNvPr>
          <p:cNvSpPr/>
          <p:nvPr/>
        </p:nvSpPr>
        <p:spPr>
          <a:xfrm>
            <a:off x="3990660" y="2727765"/>
            <a:ext cx="149390" cy="727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utoShape 20" descr="Lettre E, alphabet boules de jeu — Photo">
            <a:extLst>
              <a:ext uri="{FF2B5EF4-FFF2-40B4-BE49-F238E27FC236}">
                <a16:creationId xmlns:a16="http://schemas.microsoft.com/office/drawing/2014/main" id="{F7C19126-C079-EF8D-8C42-82424373EE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00699" y="393621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8260CB0-CA85-72D5-8114-0ECAF90A3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713"/>
            <a:ext cx="1391404" cy="179588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68D1040-37D4-8342-FCE9-9FC42EA82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077" y="1160484"/>
            <a:ext cx="1518896" cy="178083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C8DD218-2F60-0778-4313-A8961D9CAD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295" y="1038107"/>
            <a:ext cx="1552792" cy="1807680"/>
          </a:xfrm>
          <a:prstGeom prst="rect">
            <a:avLst/>
          </a:prstGeom>
        </p:spPr>
      </p:pic>
      <p:sp>
        <p:nvSpPr>
          <p:cNvPr id="24" name="AutoShape 20" descr="Lettre E, alphabet boules de jeu — Photo">
            <a:extLst>
              <a:ext uri="{FF2B5EF4-FFF2-40B4-BE49-F238E27FC236}">
                <a16:creationId xmlns:a16="http://schemas.microsoft.com/office/drawing/2014/main" id="{928CC3B8-F571-2D42-2FBD-EE5A4E9E15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46261" y="256303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0D93DDE-6291-226E-8221-8EA96BD3FE61}"/>
              </a:ext>
            </a:extLst>
          </p:cNvPr>
          <p:cNvSpPr txBox="1"/>
          <p:nvPr/>
        </p:nvSpPr>
        <p:spPr>
          <a:xfrm>
            <a:off x="10081292" y="2041808"/>
            <a:ext cx="1753061" cy="7078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Apports Théoriques </a:t>
            </a:r>
          </a:p>
        </p:txBody>
      </p:sp>
      <p:sp>
        <p:nvSpPr>
          <p:cNvPr id="27" name="Espace réservé du pied de page 26">
            <a:extLst>
              <a:ext uri="{FF2B5EF4-FFF2-40B4-BE49-F238E27FC236}">
                <a16:creationId xmlns:a16="http://schemas.microsoft.com/office/drawing/2014/main" id="{5314710E-6020-4E48-8EAC-178562176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général et technologique Joséphine BAKER - Toulouse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0CD1582-FF0A-B77C-200D-C367EC56C9EE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Arial Black" panose="020B0A04020102020204" pitchFamily="34" charset="0"/>
              </a:rPr>
              <a:t>La continuité possible en première et terminale </a:t>
            </a:r>
            <a:endParaRPr lang="fr-FR" sz="36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AutoShape 20" descr="Lettre E, alphabet boules de jeu — Photo">
            <a:extLst>
              <a:ext uri="{FF2B5EF4-FFF2-40B4-BE49-F238E27FC236}">
                <a16:creationId xmlns:a16="http://schemas.microsoft.com/office/drawing/2014/main" id="{64D10D07-3038-F9E2-1688-EF051652C6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38077" y="229018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F0671B5-CE96-9E86-3E8F-D79C0786D667}"/>
              </a:ext>
            </a:extLst>
          </p:cNvPr>
          <p:cNvSpPr txBox="1"/>
          <p:nvPr/>
        </p:nvSpPr>
        <p:spPr>
          <a:xfrm>
            <a:off x="10075299" y="1211636"/>
            <a:ext cx="1753061" cy="7078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Apports Pratiques 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4B93861-3EFC-4F25-90DD-E9950E7633CA}"/>
              </a:ext>
            </a:extLst>
          </p:cNvPr>
          <p:cNvSpPr txBox="1"/>
          <p:nvPr/>
        </p:nvSpPr>
        <p:spPr>
          <a:xfrm>
            <a:off x="123969" y="3360467"/>
            <a:ext cx="11911083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Cet enseignement de spécialité prolonge et enrichit l’enseignement commun d’éducation physique et sportive (EPS)</a:t>
            </a:r>
          </a:p>
          <a:p>
            <a:r>
              <a:rPr lang="fr-FR" b="1" u="sng" dirty="0"/>
              <a:t>par la pratique d’activités physiques, sportives et artistiques (APSA) variées et par des apports théoriques sur la culture</a:t>
            </a:r>
          </a:p>
          <a:p>
            <a:r>
              <a:rPr lang="fr-FR" b="1" u="sng" dirty="0"/>
              <a:t>sportive</a:t>
            </a:r>
            <a:r>
              <a:rPr lang="fr-FR" b="1" dirty="0"/>
              <a:t>. En articulant des contributions pratiques et théoriques, il offre à chaque élève une formation lui permettant</a:t>
            </a:r>
          </a:p>
          <a:p>
            <a:r>
              <a:rPr lang="fr-FR" b="1" dirty="0"/>
              <a:t>d’envisager diverses orientations dans l’enseignement supérieur au regard de son projet personnel et professionnel.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0C849F7-878A-4BF2-98F4-A72BB5F1F3B8}"/>
              </a:ext>
            </a:extLst>
          </p:cNvPr>
          <p:cNvSpPr txBox="1"/>
          <p:nvPr/>
        </p:nvSpPr>
        <p:spPr>
          <a:xfrm>
            <a:off x="0" y="2870579"/>
            <a:ext cx="5770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Programme éducation nationale :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0124E91-32EA-4F8E-B9FF-E9A50BA3E2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0988" y="999537"/>
            <a:ext cx="2227926" cy="201185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82FBE33C-5589-43FA-8794-55307C099D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528" y="1026734"/>
            <a:ext cx="1552792" cy="180768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764EA2DF-70CB-40D2-80FA-F63B42D4253D}"/>
              </a:ext>
            </a:extLst>
          </p:cNvPr>
          <p:cNvSpPr txBox="1"/>
          <p:nvPr/>
        </p:nvSpPr>
        <p:spPr>
          <a:xfrm>
            <a:off x="8096372" y="1184342"/>
            <a:ext cx="1753061" cy="1631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Education Physique </a:t>
            </a:r>
          </a:p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Pratique</a:t>
            </a:r>
          </a:p>
          <a:p>
            <a:r>
              <a:rPr lang="fr-FR" sz="2000" dirty="0">
                <a:solidFill>
                  <a:schemeClr val="bg1"/>
                </a:solidFill>
                <a:latin typeface="Arial Black" panose="020B0A04020102020204" pitchFamily="34" charset="0"/>
              </a:rPr>
              <a:t>Culturelle Sportive 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55B9D54-F72E-4B9F-8D0E-CB8BC3754FAC}"/>
              </a:ext>
            </a:extLst>
          </p:cNvPr>
          <p:cNvSpPr txBox="1"/>
          <p:nvPr/>
        </p:nvSpPr>
        <p:spPr>
          <a:xfrm>
            <a:off x="0" y="572329"/>
            <a:ext cx="11491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4h(1</a:t>
            </a:r>
            <a:r>
              <a:rPr lang="fr-FR" sz="2400" baseline="300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ère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) et 6h (</a:t>
            </a:r>
            <a:r>
              <a:rPr lang="fr-FR" sz="2400" dirty="0" err="1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Term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) d’ </a:t>
            </a:r>
            <a:r>
              <a:rPr lang="fr-FR" sz="2400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ENSEIGNEMENT DE SPECIALITE 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A8923BD-5217-4955-A04F-D399B6616560}"/>
              </a:ext>
            </a:extLst>
          </p:cNvPr>
          <p:cNvSpPr txBox="1"/>
          <p:nvPr/>
        </p:nvSpPr>
        <p:spPr>
          <a:xfrm>
            <a:off x="95535" y="4659279"/>
            <a:ext cx="11911083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Le programme s’organise autour de trois types de contenus complémentaires : des apports pratiques relatifs aux APSA,</a:t>
            </a:r>
          </a:p>
          <a:p>
            <a:r>
              <a:rPr lang="fr-FR" b="1" dirty="0"/>
              <a:t>des apports théoriques relatifs à la culture sportive, et des mises en situation ou des conduites de projets.</a:t>
            </a:r>
          </a:p>
          <a:p>
            <a:r>
              <a:rPr lang="fr-FR" b="1" dirty="0"/>
              <a:t>Ces apports s’enrichissent mutuellement : les apports théoriques aident les élèves à comprendre leur pratique et celle des autres ; les apports pratiques permettent d’illustrer, de compléter et de donner du sens aux apports théoriques ; les mises en situation et les conduites de projets amènent les élèves à articuler diverses connaissances.</a:t>
            </a:r>
          </a:p>
        </p:txBody>
      </p:sp>
    </p:spTree>
    <p:extLst>
      <p:ext uri="{BB962C8B-B14F-4D97-AF65-F5344CB8AC3E}">
        <p14:creationId xmlns:p14="http://schemas.microsoft.com/office/powerpoint/2010/main" val="25840854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199</TotalTime>
  <Words>593</Words>
  <Application>Microsoft Office PowerPoint</Application>
  <PresentationFormat>Grand écran</PresentationFormat>
  <Paragraphs>67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Bradley Hand ITC</vt:lpstr>
      <vt:lpstr>Calibri</vt:lpstr>
      <vt:lpstr>Calibri Light</vt:lpstr>
      <vt:lpstr>Forte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Filiatre</dc:creator>
  <cp:lastModifiedBy>Utilisateur</cp:lastModifiedBy>
  <cp:revision>11</cp:revision>
  <dcterms:created xsi:type="dcterms:W3CDTF">2023-01-23T11:32:22Z</dcterms:created>
  <dcterms:modified xsi:type="dcterms:W3CDTF">2026-02-04T23:02:13Z</dcterms:modified>
</cp:coreProperties>
</file>